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6"/>
  </p:notesMasterIdLst>
  <p:sldIdLst>
    <p:sldId id="256" r:id="rId2"/>
    <p:sldId id="322" r:id="rId3"/>
    <p:sldId id="261" r:id="rId4"/>
    <p:sldId id="381" r:id="rId5"/>
    <p:sldId id="382" r:id="rId6"/>
    <p:sldId id="384" r:id="rId7"/>
    <p:sldId id="385" r:id="rId8"/>
    <p:sldId id="386" r:id="rId9"/>
    <p:sldId id="388" r:id="rId10"/>
    <p:sldId id="389" r:id="rId11"/>
    <p:sldId id="383" r:id="rId12"/>
    <p:sldId id="390" r:id="rId13"/>
    <p:sldId id="391" r:id="rId14"/>
    <p:sldId id="392" r:id="rId15"/>
    <p:sldId id="393" r:id="rId16"/>
    <p:sldId id="394" r:id="rId17"/>
    <p:sldId id="396" r:id="rId18"/>
    <p:sldId id="395" r:id="rId19"/>
    <p:sldId id="399" r:id="rId20"/>
    <p:sldId id="398" r:id="rId21"/>
    <p:sldId id="400" r:id="rId22"/>
    <p:sldId id="402" r:id="rId23"/>
    <p:sldId id="401" r:id="rId24"/>
    <p:sldId id="379" r:id="rId25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7"/>
      <p:bold r:id="rId28"/>
    </p:embeddedFont>
    <p:embeddedFont>
      <p:font typeface="Albert Sans" pitchFamily="2" charset="0"/>
      <p:regular r:id="rId29"/>
      <p:bold r:id="rId30"/>
      <p:italic r:id="rId31"/>
      <p:boldItalic r:id="rId32"/>
    </p:embeddedFont>
    <p:embeddedFont>
      <p:font typeface="Anaheim" panose="02000503000000000000" pitchFamily="2" charset="0"/>
      <p:regular r:id="rId33"/>
    </p:embeddedFont>
    <p:embeddedFont>
      <p:font typeface="Archivo" pitchFamily="2" charset="0"/>
      <p:regular r:id="rId34"/>
      <p:bold r:id="rId35"/>
      <p:italic r:id="rId36"/>
      <p:boldItalic r:id="rId37"/>
    </p:embeddedFont>
    <p:embeddedFont>
      <p:font typeface="Bebas Neue" panose="020B0606020202050201" pitchFamily="34" charset="0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Ubuntu" panose="020B0504030602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0E519E-64F9-4449-8EEB-DD2C089512ED}">
  <a:tblStyle styleId="{D00E519E-64F9-4449-8EEB-DD2C089512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65"/>
    <p:restoredTop sz="94651"/>
  </p:normalViewPr>
  <p:slideViewPr>
    <p:cSldViewPr snapToGrid="0" snapToObjects="1">
      <p:cViewPr>
        <p:scale>
          <a:sx n="109" d="100"/>
          <a:sy n="109" d="100"/>
        </p:scale>
        <p:origin x="-8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CB12B6-00F9-4341-8B89-B64B102DA9C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45DF6FD-3808-EE45-A1A7-D53B48C968D5}">
      <dgm:prSet phldrT="[文字]"/>
      <dgm:spPr/>
      <dgm:t>
        <a:bodyPr/>
        <a:lstStyle/>
        <a:p>
          <a:r>
            <a:rPr lang="en-US" altLang="en-US" dirty="0"/>
            <a:t>Cultivate students' independent research and development ability</a:t>
          </a:r>
          <a:endParaRPr lang="zh-TW" altLang="en-US" dirty="0"/>
        </a:p>
      </dgm:t>
    </dgm:pt>
    <dgm:pt modelId="{A7F4EFC1-9D9C-6A41-8630-7D9DD92E8723}" type="parTrans" cxnId="{900D65A8-2A3F-8F47-9804-024A1B304CD0}">
      <dgm:prSet/>
      <dgm:spPr/>
      <dgm:t>
        <a:bodyPr/>
        <a:lstStyle/>
        <a:p>
          <a:endParaRPr lang="zh-TW" altLang="en-US"/>
        </a:p>
      </dgm:t>
    </dgm:pt>
    <dgm:pt modelId="{A425CBD4-8EFA-454C-865D-466585D84206}" type="sibTrans" cxnId="{900D65A8-2A3F-8F47-9804-024A1B304CD0}">
      <dgm:prSet/>
      <dgm:spPr/>
      <dgm:t>
        <a:bodyPr/>
        <a:lstStyle/>
        <a:p>
          <a:endParaRPr lang="zh-TW" altLang="en-US"/>
        </a:p>
      </dgm:t>
    </dgm:pt>
    <dgm:pt modelId="{2357C23C-C510-EE4F-AE94-F5D5BF064277}">
      <dgm:prSet phldrT="[文字]"/>
      <dgm:spPr/>
      <dgm:t>
        <a:bodyPr/>
        <a:lstStyle/>
        <a:p>
          <a:r>
            <a:rPr lang="en-US" altLang="en-US" dirty="0"/>
            <a:t>Measuring tropospheric science data</a:t>
          </a:r>
          <a:endParaRPr lang="zh-TW" altLang="en-US" dirty="0"/>
        </a:p>
      </dgm:t>
    </dgm:pt>
    <dgm:pt modelId="{94EA890A-2601-9345-BD79-208BB6A66B63}" type="parTrans" cxnId="{1AC53589-B1C8-2D4F-9DD2-E6C68AC849C2}">
      <dgm:prSet/>
      <dgm:spPr/>
      <dgm:t>
        <a:bodyPr/>
        <a:lstStyle/>
        <a:p>
          <a:endParaRPr lang="zh-TW" altLang="en-US"/>
        </a:p>
      </dgm:t>
    </dgm:pt>
    <dgm:pt modelId="{07516174-8E11-7D4F-B8DD-1B1136201E4E}" type="sibTrans" cxnId="{1AC53589-B1C8-2D4F-9DD2-E6C68AC849C2}">
      <dgm:prSet/>
      <dgm:spPr/>
      <dgm:t>
        <a:bodyPr/>
        <a:lstStyle/>
        <a:p>
          <a:endParaRPr lang="zh-TW" altLang="en-US"/>
        </a:p>
      </dgm:t>
    </dgm:pt>
    <dgm:pt modelId="{822032C6-4AF1-0349-B140-21C6C6BAF758}">
      <dgm:prSet/>
      <dgm:spPr/>
      <dgm:t>
        <a:bodyPr/>
        <a:lstStyle/>
        <a:p>
          <a:r>
            <a:rPr lang="en-US" altLang="en-US" dirty="0"/>
            <a:t>Verification technology and components</a:t>
          </a:r>
          <a:endParaRPr lang="zh-TW" altLang="en-US" dirty="0"/>
        </a:p>
      </dgm:t>
    </dgm:pt>
    <dgm:pt modelId="{55B2C6A1-AA05-E34F-BF35-3B45589FB317}" type="parTrans" cxnId="{EFE026B3-8ECE-6D46-8501-13735BE61E92}">
      <dgm:prSet/>
      <dgm:spPr/>
      <dgm:t>
        <a:bodyPr/>
        <a:lstStyle/>
        <a:p>
          <a:endParaRPr lang="zh-TW" altLang="en-US"/>
        </a:p>
      </dgm:t>
    </dgm:pt>
    <dgm:pt modelId="{68F798A0-3051-EA42-992B-159506927FC7}" type="sibTrans" cxnId="{EFE026B3-8ECE-6D46-8501-13735BE61E92}">
      <dgm:prSet/>
      <dgm:spPr/>
      <dgm:t>
        <a:bodyPr/>
        <a:lstStyle/>
        <a:p>
          <a:endParaRPr lang="zh-TW" altLang="en-US"/>
        </a:p>
      </dgm:t>
    </dgm:pt>
    <dgm:pt modelId="{8AD70CB5-F129-974D-B613-DEB26A9F47F7}" type="pres">
      <dgm:prSet presAssocID="{8BCB12B6-00F9-4341-8B89-B64B102DA9CD}" presName="Name0" presStyleCnt="0">
        <dgm:presLayoutVars>
          <dgm:chMax val="7"/>
          <dgm:chPref val="7"/>
          <dgm:dir/>
        </dgm:presLayoutVars>
      </dgm:prSet>
      <dgm:spPr/>
    </dgm:pt>
    <dgm:pt modelId="{B88A39B5-CCA7-3849-80AB-F055D0BFA984}" type="pres">
      <dgm:prSet presAssocID="{8BCB12B6-00F9-4341-8B89-B64B102DA9CD}" presName="Name1" presStyleCnt="0"/>
      <dgm:spPr/>
    </dgm:pt>
    <dgm:pt modelId="{0D486737-76E8-6841-B7A0-96F5114A98E7}" type="pres">
      <dgm:prSet presAssocID="{8BCB12B6-00F9-4341-8B89-B64B102DA9CD}" presName="cycle" presStyleCnt="0"/>
      <dgm:spPr/>
    </dgm:pt>
    <dgm:pt modelId="{13DAF386-F3AE-604B-A3D3-41EEB6376B03}" type="pres">
      <dgm:prSet presAssocID="{8BCB12B6-00F9-4341-8B89-B64B102DA9CD}" presName="srcNode" presStyleLbl="node1" presStyleIdx="0" presStyleCnt="3"/>
      <dgm:spPr/>
    </dgm:pt>
    <dgm:pt modelId="{751B3C1D-53B6-234A-8CF2-7C7BC3DF2E5D}" type="pres">
      <dgm:prSet presAssocID="{8BCB12B6-00F9-4341-8B89-B64B102DA9CD}" presName="conn" presStyleLbl="parChTrans1D2" presStyleIdx="0" presStyleCnt="1"/>
      <dgm:spPr/>
    </dgm:pt>
    <dgm:pt modelId="{7ACC9636-5582-4E46-8C95-43AA2D6E43A6}" type="pres">
      <dgm:prSet presAssocID="{8BCB12B6-00F9-4341-8B89-B64B102DA9CD}" presName="extraNode" presStyleLbl="node1" presStyleIdx="0" presStyleCnt="3"/>
      <dgm:spPr/>
    </dgm:pt>
    <dgm:pt modelId="{5206E07A-97F8-4D4B-82D6-DD27F8FECB6F}" type="pres">
      <dgm:prSet presAssocID="{8BCB12B6-00F9-4341-8B89-B64B102DA9CD}" presName="dstNode" presStyleLbl="node1" presStyleIdx="0" presStyleCnt="3"/>
      <dgm:spPr/>
    </dgm:pt>
    <dgm:pt modelId="{0343EDFD-FF32-FC4D-B5EF-E1CD211F0898}" type="pres">
      <dgm:prSet presAssocID="{145DF6FD-3808-EE45-A1A7-D53B48C968D5}" presName="text_1" presStyleLbl="node1" presStyleIdx="0" presStyleCnt="3">
        <dgm:presLayoutVars>
          <dgm:bulletEnabled val="1"/>
        </dgm:presLayoutVars>
      </dgm:prSet>
      <dgm:spPr/>
    </dgm:pt>
    <dgm:pt modelId="{6719516E-8785-4C4A-BF38-725501DBF593}" type="pres">
      <dgm:prSet presAssocID="{145DF6FD-3808-EE45-A1A7-D53B48C968D5}" presName="accent_1" presStyleCnt="0"/>
      <dgm:spPr/>
    </dgm:pt>
    <dgm:pt modelId="{6CA1832F-3E1A-DE40-AC94-F5D7B495A802}" type="pres">
      <dgm:prSet presAssocID="{145DF6FD-3808-EE45-A1A7-D53B48C968D5}" presName="accentRepeatNode" presStyleLbl="solidFgAcc1" presStyleIdx="0" presStyleCnt="3"/>
      <dgm:spPr/>
    </dgm:pt>
    <dgm:pt modelId="{38C0ACEF-B892-EE48-9B89-111CB485A796}" type="pres">
      <dgm:prSet presAssocID="{2357C23C-C510-EE4F-AE94-F5D5BF064277}" presName="text_2" presStyleLbl="node1" presStyleIdx="1" presStyleCnt="3">
        <dgm:presLayoutVars>
          <dgm:bulletEnabled val="1"/>
        </dgm:presLayoutVars>
      </dgm:prSet>
      <dgm:spPr/>
    </dgm:pt>
    <dgm:pt modelId="{92F01B0A-F08E-774C-B5E7-4476C6A6B3B6}" type="pres">
      <dgm:prSet presAssocID="{2357C23C-C510-EE4F-AE94-F5D5BF064277}" presName="accent_2" presStyleCnt="0"/>
      <dgm:spPr/>
    </dgm:pt>
    <dgm:pt modelId="{62DEA3A9-10F8-1C40-B27E-9FEF79280126}" type="pres">
      <dgm:prSet presAssocID="{2357C23C-C510-EE4F-AE94-F5D5BF064277}" presName="accentRepeatNode" presStyleLbl="solidFgAcc1" presStyleIdx="1" presStyleCnt="3"/>
      <dgm:spPr/>
    </dgm:pt>
    <dgm:pt modelId="{7954DCA2-D4DC-DA40-B5AF-DBC2DCD0E094}" type="pres">
      <dgm:prSet presAssocID="{822032C6-4AF1-0349-B140-21C6C6BAF758}" presName="text_3" presStyleLbl="node1" presStyleIdx="2" presStyleCnt="3">
        <dgm:presLayoutVars>
          <dgm:bulletEnabled val="1"/>
        </dgm:presLayoutVars>
      </dgm:prSet>
      <dgm:spPr/>
    </dgm:pt>
    <dgm:pt modelId="{6D06E6ED-890F-FD44-B5E1-5A4D111CCF09}" type="pres">
      <dgm:prSet presAssocID="{822032C6-4AF1-0349-B140-21C6C6BAF758}" presName="accent_3" presStyleCnt="0"/>
      <dgm:spPr/>
    </dgm:pt>
    <dgm:pt modelId="{120036F0-FF24-2E45-81E2-CC0198ED23E7}" type="pres">
      <dgm:prSet presAssocID="{822032C6-4AF1-0349-B140-21C6C6BAF758}" presName="accentRepeatNode" presStyleLbl="solidFgAcc1" presStyleIdx="2" presStyleCnt="3"/>
      <dgm:spPr/>
    </dgm:pt>
  </dgm:ptLst>
  <dgm:cxnLst>
    <dgm:cxn modelId="{B78E3006-2BE4-D34B-8F17-411AC75FC5EB}" type="presOf" srcId="{8BCB12B6-00F9-4341-8B89-B64B102DA9CD}" destId="{8AD70CB5-F129-974D-B613-DEB26A9F47F7}" srcOrd="0" destOrd="0" presId="urn:microsoft.com/office/officeart/2008/layout/VerticalCurvedList"/>
    <dgm:cxn modelId="{8D4FC941-8E8F-E24B-B8E5-557423AE3F09}" type="presOf" srcId="{822032C6-4AF1-0349-B140-21C6C6BAF758}" destId="{7954DCA2-D4DC-DA40-B5AF-DBC2DCD0E094}" srcOrd="0" destOrd="0" presId="urn:microsoft.com/office/officeart/2008/layout/VerticalCurvedList"/>
    <dgm:cxn modelId="{E8DE7664-C131-9043-9DD8-18B279F85C59}" type="presOf" srcId="{145DF6FD-3808-EE45-A1A7-D53B48C968D5}" destId="{0343EDFD-FF32-FC4D-B5EF-E1CD211F0898}" srcOrd="0" destOrd="0" presId="urn:microsoft.com/office/officeart/2008/layout/VerticalCurvedList"/>
    <dgm:cxn modelId="{7DA1FB74-15FE-634A-B2AE-929693ADA45B}" type="presOf" srcId="{A425CBD4-8EFA-454C-865D-466585D84206}" destId="{751B3C1D-53B6-234A-8CF2-7C7BC3DF2E5D}" srcOrd="0" destOrd="0" presId="urn:microsoft.com/office/officeart/2008/layout/VerticalCurvedList"/>
    <dgm:cxn modelId="{1AC53589-B1C8-2D4F-9DD2-E6C68AC849C2}" srcId="{8BCB12B6-00F9-4341-8B89-B64B102DA9CD}" destId="{2357C23C-C510-EE4F-AE94-F5D5BF064277}" srcOrd="1" destOrd="0" parTransId="{94EA890A-2601-9345-BD79-208BB6A66B63}" sibTransId="{07516174-8E11-7D4F-B8DD-1B1136201E4E}"/>
    <dgm:cxn modelId="{900D65A8-2A3F-8F47-9804-024A1B304CD0}" srcId="{8BCB12B6-00F9-4341-8B89-B64B102DA9CD}" destId="{145DF6FD-3808-EE45-A1A7-D53B48C968D5}" srcOrd="0" destOrd="0" parTransId="{A7F4EFC1-9D9C-6A41-8630-7D9DD92E8723}" sibTransId="{A425CBD4-8EFA-454C-865D-466585D84206}"/>
    <dgm:cxn modelId="{83696AAA-E3E8-9E4F-8CC0-3622F2495D84}" type="presOf" srcId="{2357C23C-C510-EE4F-AE94-F5D5BF064277}" destId="{38C0ACEF-B892-EE48-9B89-111CB485A796}" srcOrd="0" destOrd="0" presId="urn:microsoft.com/office/officeart/2008/layout/VerticalCurvedList"/>
    <dgm:cxn modelId="{EFE026B3-8ECE-6D46-8501-13735BE61E92}" srcId="{8BCB12B6-00F9-4341-8B89-B64B102DA9CD}" destId="{822032C6-4AF1-0349-B140-21C6C6BAF758}" srcOrd="2" destOrd="0" parTransId="{55B2C6A1-AA05-E34F-BF35-3B45589FB317}" sibTransId="{68F798A0-3051-EA42-992B-159506927FC7}"/>
    <dgm:cxn modelId="{384753A3-A38C-C647-9FFF-11893B2372BB}" type="presParOf" srcId="{8AD70CB5-F129-974D-B613-DEB26A9F47F7}" destId="{B88A39B5-CCA7-3849-80AB-F055D0BFA984}" srcOrd="0" destOrd="0" presId="urn:microsoft.com/office/officeart/2008/layout/VerticalCurvedList"/>
    <dgm:cxn modelId="{9F24A66A-43A3-5649-BC3D-953FE2863384}" type="presParOf" srcId="{B88A39B5-CCA7-3849-80AB-F055D0BFA984}" destId="{0D486737-76E8-6841-B7A0-96F5114A98E7}" srcOrd="0" destOrd="0" presId="urn:microsoft.com/office/officeart/2008/layout/VerticalCurvedList"/>
    <dgm:cxn modelId="{8CC85FBF-7AD8-CD43-93E1-B0ADF1F7D99A}" type="presParOf" srcId="{0D486737-76E8-6841-B7A0-96F5114A98E7}" destId="{13DAF386-F3AE-604B-A3D3-41EEB6376B03}" srcOrd="0" destOrd="0" presId="urn:microsoft.com/office/officeart/2008/layout/VerticalCurvedList"/>
    <dgm:cxn modelId="{AC5DE1EF-3691-BA48-A9AC-5978B58E3F79}" type="presParOf" srcId="{0D486737-76E8-6841-B7A0-96F5114A98E7}" destId="{751B3C1D-53B6-234A-8CF2-7C7BC3DF2E5D}" srcOrd="1" destOrd="0" presId="urn:microsoft.com/office/officeart/2008/layout/VerticalCurvedList"/>
    <dgm:cxn modelId="{50E63C76-6471-884B-816E-B45808DC6B0B}" type="presParOf" srcId="{0D486737-76E8-6841-B7A0-96F5114A98E7}" destId="{7ACC9636-5582-4E46-8C95-43AA2D6E43A6}" srcOrd="2" destOrd="0" presId="urn:microsoft.com/office/officeart/2008/layout/VerticalCurvedList"/>
    <dgm:cxn modelId="{AE667A72-19ED-C440-865E-F7DE89A90796}" type="presParOf" srcId="{0D486737-76E8-6841-B7A0-96F5114A98E7}" destId="{5206E07A-97F8-4D4B-82D6-DD27F8FECB6F}" srcOrd="3" destOrd="0" presId="urn:microsoft.com/office/officeart/2008/layout/VerticalCurvedList"/>
    <dgm:cxn modelId="{CC9489FA-5EE4-3848-9110-C0EF6B595C99}" type="presParOf" srcId="{B88A39B5-CCA7-3849-80AB-F055D0BFA984}" destId="{0343EDFD-FF32-FC4D-B5EF-E1CD211F0898}" srcOrd="1" destOrd="0" presId="urn:microsoft.com/office/officeart/2008/layout/VerticalCurvedList"/>
    <dgm:cxn modelId="{5A65FBEE-2039-934B-A2A1-436450167CD5}" type="presParOf" srcId="{B88A39B5-CCA7-3849-80AB-F055D0BFA984}" destId="{6719516E-8785-4C4A-BF38-725501DBF593}" srcOrd="2" destOrd="0" presId="urn:microsoft.com/office/officeart/2008/layout/VerticalCurvedList"/>
    <dgm:cxn modelId="{3C57AD9B-1037-E748-B818-945BBCEF4E73}" type="presParOf" srcId="{6719516E-8785-4C4A-BF38-725501DBF593}" destId="{6CA1832F-3E1A-DE40-AC94-F5D7B495A802}" srcOrd="0" destOrd="0" presId="urn:microsoft.com/office/officeart/2008/layout/VerticalCurvedList"/>
    <dgm:cxn modelId="{781EBEFA-0BC9-3840-8D28-862898C1A30D}" type="presParOf" srcId="{B88A39B5-CCA7-3849-80AB-F055D0BFA984}" destId="{38C0ACEF-B892-EE48-9B89-111CB485A796}" srcOrd="3" destOrd="0" presId="urn:microsoft.com/office/officeart/2008/layout/VerticalCurvedList"/>
    <dgm:cxn modelId="{7D044BE8-4FE3-B049-A16B-B3E38EA34C52}" type="presParOf" srcId="{B88A39B5-CCA7-3849-80AB-F055D0BFA984}" destId="{92F01B0A-F08E-774C-B5E7-4476C6A6B3B6}" srcOrd="4" destOrd="0" presId="urn:microsoft.com/office/officeart/2008/layout/VerticalCurvedList"/>
    <dgm:cxn modelId="{B26603FF-41EB-2E41-9D8F-7BAA00589DAE}" type="presParOf" srcId="{92F01B0A-F08E-774C-B5E7-4476C6A6B3B6}" destId="{62DEA3A9-10F8-1C40-B27E-9FEF79280126}" srcOrd="0" destOrd="0" presId="urn:microsoft.com/office/officeart/2008/layout/VerticalCurvedList"/>
    <dgm:cxn modelId="{7AD9D705-330B-F547-89AF-8CE40F7A0856}" type="presParOf" srcId="{B88A39B5-CCA7-3849-80AB-F055D0BFA984}" destId="{7954DCA2-D4DC-DA40-B5AF-DBC2DCD0E094}" srcOrd="5" destOrd="0" presId="urn:microsoft.com/office/officeart/2008/layout/VerticalCurvedList"/>
    <dgm:cxn modelId="{6C819ED4-06E7-AF4C-ADF0-8CB02461DFF6}" type="presParOf" srcId="{B88A39B5-CCA7-3849-80AB-F055D0BFA984}" destId="{6D06E6ED-890F-FD44-B5E1-5A4D111CCF09}" srcOrd="6" destOrd="0" presId="urn:microsoft.com/office/officeart/2008/layout/VerticalCurvedList"/>
    <dgm:cxn modelId="{97810DB6-3A33-9345-8059-ECB7FD236FD7}" type="presParOf" srcId="{6D06E6ED-890F-FD44-B5E1-5A4D111CCF09}" destId="{120036F0-FF24-2E45-81E2-CC0198ED23E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B3C1D-53B6-234A-8CF2-7C7BC3DF2E5D}">
      <dsp:nvSpPr>
        <dsp:cNvPr id="0" name=""/>
        <dsp:cNvSpPr/>
      </dsp:nvSpPr>
      <dsp:spPr>
        <a:xfrm>
          <a:off x="-4053563" y="-622196"/>
          <a:ext cx="4830417" cy="4830417"/>
        </a:xfrm>
        <a:prstGeom prst="blockArc">
          <a:avLst>
            <a:gd name="adj1" fmla="val 18900000"/>
            <a:gd name="adj2" fmla="val 2700000"/>
            <a:gd name="adj3" fmla="val 4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3EDFD-FF32-FC4D-B5EF-E1CD211F0898}">
      <dsp:nvSpPr>
        <dsp:cNvPr id="0" name=""/>
        <dsp:cNvSpPr/>
      </dsp:nvSpPr>
      <dsp:spPr>
        <a:xfrm>
          <a:off x="499589" y="358602"/>
          <a:ext cx="6205264" cy="717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2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/>
            <a:t>Cultivate students' independent research and development ability</a:t>
          </a:r>
          <a:endParaRPr lang="zh-TW" altLang="en-US" sz="2200" kern="1200" dirty="0"/>
        </a:p>
      </dsp:txBody>
      <dsp:txXfrm>
        <a:off x="499589" y="358602"/>
        <a:ext cx="6205264" cy="717205"/>
      </dsp:txXfrm>
    </dsp:sp>
    <dsp:sp modelId="{6CA1832F-3E1A-DE40-AC94-F5D7B495A802}">
      <dsp:nvSpPr>
        <dsp:cNvPr id="0" name=""/>
        <dsp:cNvSpPr/>
      </dsp:nvSpPr>
      <dsp:spPr>
        <a:xfrm>
          <a:off x="51336" y="268951"/>
          <a:ext cx="896506" cy="8965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0ACEF-B892-EE48-9B89-111CB485A796}">
      <dsp:nvSpPr>
        <dsp:cNvPr id="0" name=""/>
        <dsp:cNvSpPr/>
      </dsp:nvSpPr>
      <dsp:spPr>
        <a:xfrm>
          <a:off x="760293" y="1434409"/>
          <a:ext cx="5944560" cy="717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2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/>
            <a:t>Measuring tropospheric science data</a:t>
          </a:r>
          <a:endParaRPr lang="zh-TW" altLang="en-US" sz="2200" kern="1200" dirty="0"/>
        </a:p>
      </dsp:txBody>
      <dsp:txXfrm>
        <a:off x="760293" y="1434409"/>
        <a:ext cx="5944560" cy="717205"/>
      </dsp:txXfrm>
    </dsp:sp>
    <dsp:sp modelId="{62DEA3A9-10F8-1C40-B27E-9FEF79280126}">
      <dsp:nvSpPr>
        <dsp:cNvPr id="0" name=""/>
        <dsp:cNvSpPr/>
      </dsp:nvSpPr>
      <dsp:spPr>
        <a:xfrm>
          <a:off x="312040" y="1344759"/>
          <a:ext cx="896506" cy="8965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4DCA2-D4DC-DA40-B5AF-DBC2DCD0E094}">
      <dsp:nvSpPr>
        <dsp:cNvPr id="0" name=""/>
        <dsp:cNvSpPr/>
      </dsp:nvSpPr>
      <dsp:spPr>
        <a:xfrm>
          <a:off x="499589" y="2510217"/>
          <a:ext cx="6205264" cy="717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28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/>
            <a:t>Verification technology and components</a:t>
          </a:r>
          <a:endParaRPr lang="zh-TW" altLang="en-US" sz="2200" kern="1200" dirty="0"/>
        </a:p>
      </dsp:txBody>
      <dsp:txXfrm>
        <a:off x="499589" y="2510217"/>
        <a:ext cx="6205264" cy="717205"/>
      </dsp:txXfrm>
    </dsp:sp>
    <dsp:sp modelId="{120036F0-FF24-2E45-81E2-CC0198ED23E7}">
      <dsp:nvSpPr>
        <dsp:cNvPr id="0" name=""/>
        <dsp:cNvSpPr/>
      </dsp:nvSpPr>
      <dsp:spPr>
        <a:xfrm>
          <a:off x="51336" y="2420566"/>
          <a:ext cx="896506" cy="8965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d625176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d625176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09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838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609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885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7146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4277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7851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35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0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183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16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5451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332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8582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781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901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697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2149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08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t's Night Time!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64650" y="675150"/>
            <a:ext cx="7214700" cy="3793200"/>
          </a:xfrm>
          <a:prstGeom prst="roundRect">
            <a:avLst>
              <a:gd name="adj" fmla="val 9953"/>
            </a:avLst>
          </a:prstGeom>
          <a:solidFill>
            <a:srgbClr val="161616">
              <a:alpha val="7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49650" y="1492838"/>
            <a:ext cx="5444700" cy="11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81200" y="2877850"/>
            <a:ext cx="27816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400"/>
            <a:ext cx="9143998" cy="512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964650" y="675150"/>
            <a:ext cx="7214700" cy="3793200"/>
          </a:xfrm>
          <a:prstGeom prst="roundRect">
            <a:avLst>
              <a:gd name="adj" fmla="val 9953"/>
            </a:avLst>
          </a:prstGeom>
          <a:solidFill>
            <a:srgbClr val="161616">
              <a:alpha val="7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038200" y="2574988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121550" y="1613450"/>
            <a:ext cx="900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38200" y="332771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354600" y="354300"/>
            <a:ext cx="8434800" cy="4434900"/>
          </a:xfrm>
          <a:prstGeom prst="roundRect">
            <a:avLst>
              <a:gd name="adj" fmla="val 9953"/>
            </a:avLst>
          </a:prstGeom>
          <a:solidFill>
            <a:srgbClr val="161616">
              <a:alpha val="7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20000" y="2255405"/>
            <a:ext cx="2305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3419271" y="2255405"/>
            <a:ext cx="2305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720000" y="3993605"/>
            <a:ext cx="2305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3419271" y="3993605"/>
            <a:ext cx="2305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6118549" y="2255405"/>
            <a:ext cx="2305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6"/>
          </p:nvPr>
        </p:nvSpPr>
        <p:spPr>
          <a:xfrm>
            <a:off x="6118549" y="3993605"/>
            <a:ext cx="2305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1504200" y="1381925"/>
            <a:ext cx="734700" cy="3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 hasCustomPrompt="1"/>
          </p:nvPr>
        </p:nvSpPr>
        <p:spPr>
          <a:xfrm>
            <a:off x="1504200" y="3117351"/>
            <a:ext cx="734700" cy="3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 hasCustomPrompt="1"/>
          </p:nvPr>
        </p:nvSpPr>
        <p:spPr>
          <a:xfrm>
            <a:off x="4203475" y="1381925"/>
            <a:ext cx="734700" cy="3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3475" y="3117351"/>
            <a:ext cx="734700" cy="3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2750" y="1381925"/>
            <a:ext cx="734700" cy="3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2750" y="3117351"/>
            <a:ext cx="734700" cy="3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6"/>
          </p:nvPr>
        </p:nvSpPr>
        <p:spPr>
          <a:xfrm>
            <a:off x="720000" y="196640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7"/>
          </p:nvPr>
        </p:nvSpPr>
        <p:spPr>
          <a:xfrm>
            <a:off x="3419275" y="196640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8"/>
          </p:nvPr>
        </p:nvSpPr>
        <p:spPr>
          <a:xfrm>
            <a:off x="6118550" y="196640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9"/>
          </p:nvPr>
        </p:nvSpPr>
        <p:spPr>
          <a:xfrm>
            <a:off x="720000" y="370468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0"/>
          </p:nvPr>
        </p:nvSpPr>
        <p:spPr>
          <a:xfrm>
            <a:off x="3419275" y="370468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1"/>
          </p:nvPr>
        </p:nvSpPr>
        <p:spPr>
          <a:xfrm>
            <a:off x="6118550" y="370468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/>
          <p:nvPr/>
        </p:nvSpPr>
        <p:spPr>
          <a:xfrm>
            <a:off x="354600" y="354300"/>
            <a:ext cx="8434800" cy="4434900"/>
          </a:xfrm>
          <a:prstGeom prst="roundRect">
            <a:avLst>
              <a:gd name="adj" fmla="val 9953"/>
            </a:avLst>
          </a:prstGeom>
          <a:solidFill>
            <a:srgbClr val="161616">
              <a:alpha val="7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1"/>
          </p:nvPr>
        </p:nvSpPr>
        <p:spPr>
          <a:xfrm>
            <a:off x="4834151" y="1464550"/>
            <a:ext cx="32499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2"/>
          </p:nvPr>
        </p:nvSpPr>
        <p:spPr>
          <a:xfrm>
            <a:off x="1059950" y="1464550"/>
            <a:ext cx="32499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354600" y="354300"/>
            <a:ext cx="8434800" cy="4434900"/>
          </a:xfrm>
          <a:prstGeom prst="roundRect">
            <a:avLst>
              <a:gd name="adj" fmla="val 9953"/>
            </a:avLst>
          </a:prstGeom>
          <a:solidFill>
            <a:srgbClr val="161616">
              <a:alpha val="7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/>
          <p:nvPr/>
        </p:nvSpPr>
        <p:spPr>
          <a:xfrm>
            <a:off x="354600" y="354300"/>
            <a:ext cx="8434800" cy="4434900"/>
          </a:xfrm>
          <a:prstGeom prst="roundRect">
            <a:avLst>
              <a:gd name="adj" fmla="val 9953"/>
            </a:avLst>
          </a:prstGeom>
          <a:solidFill>
            <a:srgbClr val="161616">
              <a:alpha val="75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lbert Sans"/>
              <a:buChar char="■"/>
              <a:defRPr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0" r:id="rId5"/>
    <p:sldLayoutId id="2147483683" r:id="rId6"/>
    <p:sldLayoutId id="214748368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ctrTitle"/>
          </p:nvPr>
        </p:nvSpPr>
        <p:spPr>
          <a:xfrm>
            <a:off x="1849650" y="1492838"/>
            <a:ext cx="5444700" cy="115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SIGHT CubeSat</a:t>
            </a:r>
            <a:endParaRPr sz="4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8" name="Google Shape;268;p42"/>
          <p:cNvSpPr txBox="1">
            <a:spLocks noGrp="1"/>
          </p:cNvSpPr>
          <p:nvPr>
            <p:ph type="subTitle" idx="1"/>
          </p:nvPr>
        </p:nvSpPr>
        <p:spPr>
          <a:xfrm>
            <a:off x="1653629" y="2877851"/>
            <a:ext cx="5836742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Team-15</a:t>
            </a:r>
          </a:p>
          <a:p>
            <a:pPr fontAlgn="base"/>
            <a:r>
              <a:rPr lang="en-US" altLang="zh-TW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 </a:t>
            </a:r>
            <a:r>
              <a:rPr lang="en-US" altLang="zh-TW" sz="1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Department of Space Science and Engineering (DSSE), NCU, Taiwan</a:t>
            </a:r>
          </a:p>
          <a:p>
            <a:pPr fontAlgn="base"/>
            <a:r>
              <a:rPr lang="en-US" altLang="zh-TW" sz="1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Chen, Han-</a:t>
            </a:r>
            <a:r>
              <a:rPr lang="en-US" altLang="zh-TW" sz="1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Kun</a:t>
            </a:r>
            <a:r>
              <a:rPr lang="en-US" altLang="zh-TW" sz="1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  </a:t>
            </a:r>
            <a:r>
              <a:rPr lang="en-US" altLang="zh-TW" sz="1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Su</a:t>
            </a:r>
            <a:r>
              <a:rPr lang="en-US" altLang="zh-TW" sz="1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Yin-Rui   </a:t>
            </a:r>
            <a:r>
              <a:rPr lang="en-US" altLang="zh-TW" sz="1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Kuan</a:t>
            </a:r>
            <a:r>
              <a:rPr lang="en-US" altLang="zh-TW" sz="1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Ching-</a:t>
            </a:r>
            <a:r>
              <a:rPr lang="en-US" altLang="zh-TW" sz="1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Jui</a:t>
            </a:r>
            <a:endParaRPr lang="en-US" altLang="zh-TW" sz="14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EFD463A-FD96-E847-8420-58599B3537DA}"/>
              </a:ext>
            </a:extLst>
          </p:cNvPr>
          <p:cNvSpPr txBox="1"/>
          <p:nvPr/>
        </p:nvSpPr>
        <p:spPr>
          <a:xfrm>
            <a:off x="9696261" y="6971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BB3ED8-9430-25D4-181D-529B664D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546" y="828349"/>
            <a:ext cx="713593" cy="772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AB77ACD-F376-130E-3134-DBFD3596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960" y="887556"/>
            <a:ext cx="713593" cy="7135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2D3046-122C-8F51-105F-FB636614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81" y="1004894"/>
            <a:ext cx="815486" cy="5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EPS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Introduction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9" y="1762275"/>
            <a:ext cx="5371052" cy="2298300"/>
          </a:xfrm>
        </p:spPr>
        <p:txBody>
          <a:bodyPr/>
          <a:lstStyle/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18650 battery+TP4056</a:t>
            </a: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Hand-made power distribution board with PCB board</a:t>
            </a: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Supply power to whole satellite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623907-9BE1-F8B6-7C78-9CB3683EB5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262" y="1369275"/>
            <a:ext cx="2897559" cy="289755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09B6F66-E7BC-ECED-10F6-2DA1E378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F3F0779-AA76-EB33-0136-AD9716BF2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FEF1B68-E2C0-B01A-4705-D404C263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62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4101300" y="1512650"/>
            <a:ext cx="941400" cy="841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2038200" y="2554209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sz="3200" dirty="0"/>
              <a:t>Payload &amp; GPS</a:t>
            </a:r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 idx="2"/>
          </p:nvPr>
        </p:nvSpPr>
        <p:spPr>
          <a:xfrm>
            <a:off x="4121550" y="1613450"/>
            <a:ext cx="900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068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Payload-MPU6050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Microsoft JhengHei" panose="020B0604030504040204" pitchFamily="34" charset="-120"/>
                <a:cs typeface="Times New Roman"/>
                <a:sym typeface="Times New Roman"/>
              </a:rPr>
              <a:t>Introduction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9" y="1762275"/>
            <a:ext cx="5371052" cy="2298300"/>
          </a:xfrm>
        </p:spPr>
        <p:txBody>
          <a:bodyPr/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Measures three-axis acceleration and angular velocity data.</a:t>
            </a: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000" dirty="0">
              <a:solidFill>
                <a:schemeClr val="bg1"/>
              </a:solidFill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ACELEROMETRO MPU6050 - RS Robótica">
            <a:extLst>
              <a:ext uri="{FF2B5EF4-FFF2-40B4-BE49-F238E27FC236}">
                <a16:creationId xmlns:a16="http://schemas.microsoft.com/office/drawing/2014/main" id="{106D148B-111A-5191-C718-EEDFE631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7373" y="2570745"/>
            <a:ext cx="2009042" cy="200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2;p14">
            <a:extLst>
              <a:ext uri="{FF2B5EF4-FFF2-40B4-BE49-F238E27FC236}">
                <a16:creationId xmlns:a16="http://schemas.microsoft.com/office/drawing/2014/main" id="{A68D9A30-48EC-C957-07B3-CF31B70CB42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695"/>
          <a:stretch/>
        </p:blipFill>
        <p:spPr>
          <a:xfrm>
            <a:off x="5485528" y="1243063"/>
            <a:ext cx="3197293" cy="345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82EC1A8-98EB-8E49-358A-A8170BB3E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4BD8600-D643-935E-B484-5E2149C58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BDAF625-2458-AB78-E372-3FD0BE1E0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82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Payload-MPU6050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zh-TW" altLang="zh-TW" dirty="0">
                <a:latin typeface="+mn-lt"/>
                <a:ea typeface="Times New Roman"/>
                <a:cs typeface="Times New Roman"/>
                <a:sym typeface="Times New Roman"/>
              </a:rPr>
              <a:t>Data processing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9" y="1762275"/>
            <a:ext cx="4866960" cy="2298300"/>
          </a:xfrm>
        </p:spPr>
        <p:txBody>
          <a:bodyPr/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Obtain the CubeSat's three-axis attitude angles over time.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000" dirty="0">
              <a:solidFill>
                <a:schemeClr val="bg1"/>
              </a:solidFill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2" name="Google Shape;70;p15">
            <a:extLst>
              <a:ext uri="{FF2B5EF4-FFF2-40B4-BE49-F238E27FC236}">
                <a16:creationId xmlns:a16="http://schemas.microsoft.com/office/drawing/2014/main" id="{DC281CE5-1639-35E4-51A6-A4A40D46803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622" y="1131901"/>
            <a:ext cx="4054199" cy="338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4EE5D23-5A62-A52D-A686-5E706E6C5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06" y="543145"/>
            <a:ext cx="501815" cy="5434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DD9A31C-6332-FE2D-08A6-6B50AC7A1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476" y="563962"/>
            <a:ext cx="501815" cy="5018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9A58472-DA9A-369F-056C-65D5997A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61" y="644532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1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Payload-MPU6050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Times New Roman"/>
                <a:cs typeface="Times New Roman"/>
                <a:sym typeface="Times New Roman"/>
              </a:rPr>
              <a:t>C</a:t>
            </a:r>
            <a:r>
              <a:rPr lang="zh-TW" altLang="zh-TW" dirty="0">
                <a:latin typeface="+mn-lt"/>
                <a:ea typeface="Times New Roman"/>
                <a:cs typeface="Times New Roman"/>
                <a:sym typeface="Times New Roman"/>
              </a:rPr>
              <a:t>omparison 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DD20908-3D51-C57A-B7EE-9E76EE401C19}"/>
              </a:ext>
            </a:extLst>
          </p:cNvPr>
          <p:cNvGrpSpPr/>
          <p:nvPr/>
        </p:nvGrpSpPr>
        <p:grpSpPr>
          <a:xfrm>
            <a:off x="4424547" y="1339021"/>
            <a:ext cx="4006228" cy="3344333"/>
            <a:chOff x="3244687" y="322575"/>
            <a:chExt cx="5743763" cy="4776943"/>
          </a:xfrm>
        </p:grpSpPr>
        <p:pic>
          <p:nvPicPr>
            <p:cNvPr id="9" name="Google Shape;77;p16">
              <a:extLst>
                <a:ext uri="{FF2B5EF4-FFF2-40B4-BE49-F238E27FC236}">
                  <a16:creationId xmlns:a16="http://schemas.microsoft.com/office/drawing/2014/main" id="{22087C4F-D4AD-0A77-82D3-2559E06A618D}"/>
                </a:ext>
              </a:extLst>
            </p:cNvPr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54400" y="322575"/>
              <a:ext cx="5577900" cy="170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78;p16">
              <a:extLst>
                <a:ext uri="{FF2B5EF4-FFF2-40B4-BE49-F238E27FC236}">
                  <a16:creationId xmlns:a16="http://schemas.microsoft.com/office/drawing/2014/main" id="{29BEF898-8B30-FFD0-B7E3-5C5E1111A8CE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54400" y="2506811"/>
              <a:ext cx="5734050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79;p16">
              <a:extLst>
                <a:ext uri="{FF2B5EF4-FFF2-40B4-BE49-F238E27FC236}">
                  <a16:creationId xmlns:a16="http://schemas.microsoft.com/office/drawing/2014/main" id="{E83CF303-98B3-8728-F944-D403B95954ED}"/>
                </a:ext>
              </a:extLst>
            </p:cNvPr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44687" y="3775544"/>
              <a:ext cx="5734050" cy="1323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76;p16">
            <a:extLst>
              <a:ext uri="{FF2B5EF4-FFF2-40B4-BE49-F238E27FC236}">
                <a16:creationId xmlns:a16="http://schemas.microsoft.com/office/drawing/2014/main" id="{3B646B73-0A05-6AF2-B304-DDD9BD09FBAF}"/>
              </a:ext>
            </a:extLst>
          </p:cNvPr>
          <p:cNvSpPr txBox="1">
            <a:spLocks/>
          </p:cNvSpPr>
          <p:nvPr/>
        </p:nvSpPr>
        <p:spPr>
          <a:xfrm>
            <a:off x="3800377" y="1008184"/>
            <a:ext cx="3043800" cy="405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en-US" altLang="zh-TW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axis accelerometer comparison </a:t>
            </a:r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r>
              <a:rPr lang="en-US" altLang="zh-TW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axis accelerometer comparison</a:t>
            </a:r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 axis accelerometer comparison</a:t>
            </a:r>
            <a:endParaRPr lang="en-US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8F7321B-2C02-AADB-1D1F-48D58737E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4A97006-21B2-9009-3F5A-4BB812E1F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BD70CF3-CD7F-F093-A5A0-82EB21C45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00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Payload-BMP280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Microsoft JhengHei" panose="020B0604030504040204" pitchFamily="34" charset="-120"/>
                <a:cs typeface="Times New Roman"/>
                <a:sym typeface="Times New Roman"/>
              </a:rPr>
              <a:t>Introduction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8" y="1762275"/>
            <a:ext cx="7703999" cy="2298300"/>
          </a:xfrm>
        </p:spPr>
        <p:txBody>
          <a:bodyPr/>
          <a:lstStyle/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Measures barometric pressure and temperature data, and calculates relative altitude changes based on pressure variations.</a:t>
            </a: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1800" dirty="0">
              <a:solidFill>
                <a:schemeClr val="bg1"/>
              </a:solidFill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2" name="Google Shape;86;p17">
            <a:extLst>
              <a:ext uri="{FF2B5EF4-FFF2-40B4-BE49-F238E27FC236}">
                <a16:creationId xmlns:a16="http://schemas.microsoft.com/office/drawing/2014/main" id="{D6F80AE4-8A33-F6AC-3CBE-5FDEC7003CE2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225" y="2717775"/>
            <a:ext cx="6266499" cy="19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7;p17">
            <a:extLst>
              <a:ext uri="{FF2B5EF4-FFF2-40B4-BE49-F238E27FC236}">
                <a16:creationId xmlns:a16="http://schemas.microsoft.com/office/drawing/2014/main" id="{4A8E0A46-95FD-0F13-F3CC-2CE32D0136FE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850789" y="3051002"/>
            <a:ext cx="1850965" cy="130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C52A7E-4DC2-220F-4B04-91EF5EE21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1E545F-5150-1CD0-2EDF-44E91B452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0378200-2F2F-1A7E-58F0-4C1EC1F28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647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Payload-DHT22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Microsoft JhengHei" panose="020B0604030504040204" pitchFamily="34" charset="-120"/>
                <a:cs typeface="Times New Roman"/>
                <a:sym typeface="Times New Roman"/>
              </a:rPr>
              <a:t>Introduction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8" y="1762275"/>
            <a:ext cx="7703999" cy="229830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Measures temperature and humidity data.</a:t>
            </a: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1800" dirty="0">
              <a:solidFill>
                <a:schemeClr val="bg1"/>
              </a:solidFill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5" name="Google Shape;94;p18">
            <a:extLst>
              <a:ext uri="{FF2B5EF4-FFF2-40B4-BE49-F238E27FC236}">
                <a16:creationId xmlns:a16="http://schemas.microsoft.com/office/drawing/2014/main" id="{FA5F4AF9-E383-C49B-51F0-B51C40A61D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98" y="2003199"/>
            <a:ext cx="2289625" cy="18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85F5690-F3D5-3A5B-5B12-CFF0196C9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05B9200-9B42-D512-4139-280BB1E1E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82C4463-7178-3B7A-7555-BDFC8776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75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Payload-Pi Camera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Microsoft JhengHei" panose="020B0604030504040204" pitchFamily="34" charset="-120"/>
                <a:cs typeface="Times New Roman"/>
                <a:sym typeface="Times New Roman"/>
              </a:rPr>
              <a:t>Introduction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8" y="1762275"/>
            <a:ext cx="7703999" cy="22983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+mn-lt"/>
              </a:rPr>
              <a:t>The Pi Camera will record external images during satellite flight, , with each image lasting for one minute.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600" dirty="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+mn-lt"/>
              </a:rPr>
              <a:t>Camera Resolution: 1920*1080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TW" sz="1600" dirty="0">
              <a:latin typeface="+mn-lt"/>
            </a:endParaRP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1600" dirty="0">
              <a:solidFill>
                <a:schemeClr val="bg1"/>
              </a:solidFill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A40B010-E979-DBBB-6478-63AD54E31888}"/>
              </a:ext>
            </a:extLst>
          </p:cNvPr>
          <p:cNvSpPr txBox="1"/>
          <p:nvPr/>
        </p:nvSpPr>
        <p:spPr>
          <a:xfrm>
            <a:off x="713225" y="2911425"/>
            <a:ext cx="4539436" cy="17851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.resolution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1280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720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#camera.rotation = 180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delete exist video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video_file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video'</a:t>
            </a:r>
            <a:r>
              <a:rPr lang="en-US" altLang="zh-TW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'.h264'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video_file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renamed_file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video'</a:t>
            </a:r>
            <a:r>
              <a:rPr lang="en-US" altLang="zh-TW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'.old'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video_file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renamed_file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to file(video)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.start_recording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'/home/user/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video'</a:t>
            </a:r>
            <a:r>
              <a:rPr lang="en-US" altLang="zh-TW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'.h264'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camera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.stop_recording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54F6B8C-1AA2-9928-B879-C630F0043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9568" y="2747938"/>
            <a:ext cx="2677656" cy="17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C5C3DD1-650C-9CD9-380A-7F9FDE673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4B7C361-EB36-06B8-4471-4F0EDC776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C5E7D43-EB7A-7CE2-8225-5D32780B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625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Payload-NEO-6m GPS Tracker (GPS1)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Microsoft JhengHei" panose="020B0604030504040204" pitchFamily="34" charset="-120"/>
                <a:cs typeface="Times New Roman"/>
                <a:sym typeface="Times New Roman"/>
              </a:rPr>
              <a:t>Introduction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8" y="1762275"/>
            <a:ext cx="7703999" cy="22983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+mn-lt"/>
              </a:rPr>
              <a:t>This module will provide real-time satellite location information and assist us in retrieving the SD card after the satellite lands.</a:t>
            </a:r>
            <a:endParaRPr lang="zh-TW" altLang="en-US" sz="1800" dirty="0">
              <a:latin typeface="+mn-lt"/>
            </a:endParaRP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1800" dirty="0">
              <a:solidFill>
                <a:schemeClr val="bg1"/>
              </a:solidFill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BC4830-F0B7-CD2D-34DF-612B97099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7082" y="2506825"/>
            <a:ext cx="2375740" cy="2298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9E07791-9E7B-ED07-F7B1-C7BCEE3C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07" y="1082925"/>
            <a:ext cx="501815" cy="5434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517E1B5-388A-FCC2-46E7-E7E6E1D4F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477" y="1103742"/>
            <a:ext cx="501815" cy="50181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A9F4200-9698-B676-CFB4-84D7E054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62" y="1184312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1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4101300" y="1512650"/>
            <a:ext cx="941400" cy="841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2038200" y="2554209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sz="3200" dirty="0"/>
              <a:t>OBC</a:t>
            </a:r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 idx="2"/>
          </p:nvPr>
        </p:nvSpPr>
        <p:spPr>
          <a:xfrm>
            <a:off x="4121550" y="1613450"/>
            <a:ext cx="900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49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4;p61">
            <a:extLst>
              <a:ext uri="{FF2B5EF4-FFF2-40B4-BE49-F238E27FC236}">
                <a16:creationId xmlns:a16="http://schemas.microsoft.com/office/drawing/2014/main" id="{F939E18C-FDBF-AE4E-BA68-1CBB7D82E925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>
                <a:latin typeface="PT Sans" panose="020B0503020203020204" pitchFamily="34" charset="0"/>
              </a:rPr>
              <a:t>Table of contents</a:t>
            </a:r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50" name="Google Shape;495;p61">
            <a:extLst>
              <a:ext uri="{FF2B5EF4-FFF2-40B4-BE49-F238E27FC236}">
                <a16:creationId xmlns:a16="http://schemas.microsoft.com/office/drawing/2014/main" id="{44649239-A6B9-7C48-936C-26020CAEF5FB}"/>
              </a:ext>
            </a:extLst>
          </p:cNvPr>
          <p:cNvSpPr txBox="1">
            <a:spLocks/>
          </p:cNvSpPr>
          <p:nvPr/>
        </p:nvSpPr>
        <p:spPr>
          <a:xfrm>
            <a:off x="713225" y="2141553"/>
            <a:ext cx="4466492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/>
            <a:r>
              <a:rPr lang="en-US" altLang="zh-TW" sz="1800" dirty="0">
                <a:latin typeface="+mn-lt"/>
              </a:rPr>
              <a:t>Mission Definition &amp; </a:t>
            </a:r>
            <a:r>
              <a:rPr lang="en-US" altLang="zh-TW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zh-TW" altLang="zh-TW" sz="18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endParaRPr lang="en-US" altLang="zh-TW" sz="1800" dirty="0">
              <a:latin typeface="+mn-lt"/>
            </a:endParaRPr>
          </a:p>
        </p:txBody>
      </p:sp>
      <p:sp>
        <p:nvSpPr>
          <p:cNvPr id="54" name="Google Shape;496;p61">
            <a:extLst>
              <a:ext uri="{FF2B5EF4-FFF2-40B4-BE49-F238E27FC236}">
                <a16:creationId xmlns:a16="http://schemas.microsoft.com/office/drawing/2014/main" id="{6DA7B926-FA2B-A245-A53E-87649C970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3934" y="2027807"/>
            <a:ext cx="3260229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800" dirty="0">
                <a:latin typeface="+mj-lt"/>
              </a:rPr>
              <a:t>STR &amp; EPS</a:t>
            </a:r>
            <a:endParaRPr sz="1800" dirty="0">
              <a:latin typeface="+mj-lt"/>
            </a:endParaRPr>
          </a:p>
        </p:txBody>
      </p:sp>
      <p:sp>
        <p:nvSpPr>
          <p:cNvPr id="55" name="Google Shape;499;p61">
            <a:extLst>
              <a:ext uri="{FF2B5EF4-FFF2-40B4-BE49-F238E27FC236}">
                <a16:creationId xmlns:a16="http://schemas.microsoft.com/office/drawing/2014/main" id="{19D5C745-3BC5-9349-87BC-683DF99198B8}"/>
              </a:ext>
            </a:extLst>
          </p:cNvPr>
          <p:cNvSpPr txBox="1">
            <a:spLocks/>
          </p:cNvSpPr>
          <p:nvPr/>
        </p:nvSpPr>
        <p:spPr>
          <a:xfrm>
            <a:off x="1699685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1800" dirty="0">
                <a:latin typeface="+mj-lt"/>
              </a:rPr>
              <a:t>Payload &amp; GPS</a:t>
            </a:r>
          </a:p>
        </p:txBody>
      </p:sp>
      <p:sp>
        <p:nvSpPr>
          <p:cNvPr id="57" name="Google Shape;503;p61">
            <a:extLst>
              <a:ext uri="{FF2B5EF4-FFF2-40B4-BE49-F238E27FC236}">
                <a16:creationId xmlns:a16="http://schemas.microsoft.com/office/drawing/2014/main" id="{1DE4DA9D-7F33-C642-994A-B4CD90B9A60C}"/>
              </a:ext>
            </a:extLst>
          </p:cNvPr>
          <p:cNvSpPr txBox="1">
            <a:spLocks/>
          </p:cNvSpPr>
          <p:nvPr/>
        </p:nvSpPr>
        <p:spPr>
          <a:xfrm>
            <a:off x="23786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25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 sz="2400">
                <a:latin typeface="+mj-lt"/>
              </a:rPr>
              <a:t>01</a:t>
            </a:r>
          </a:p>
        </p:txBody>
      </p:sp>
      <p:sp>
        <p:nvSpPr>
          <p:cNvPr id="58" name="Google Shape;504;p61">
            <a:extLst>
              <a:ext uri="{FF2B5EF4-FFF2-40B4-BE49-F238E27FC236}">
                <a16:creationId xmlns:a16="http://schemas.microsoft.com/office/drawing/2014/main" id="{93A66918-CCCC-5343-84AD-A831EBF1873E}"/>
              </a:ext>
            </a:extLst>
          </p:cNvPr>
          <p:cNvSpPr txBox="1">
            <a:spLocks/>
          </p:cNvSpPr>
          <p:nvPr/>
        </p:nvSpPr>
        <p:spPr>
          <a:xfrm>
            <a:off x="5724450" y="130358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25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 sz="2400">
                <a:latin typeface="+mj-lt"/>
              </a:rPr>
              <a:t>02</a:t>
            </a:r>
          </a:p>
        </p:txBody>
      </p:sp>
      <p:sp>
        <p:nvSpPr>
          <p:cNvPr id="59" name="Google Shape;505;p61">
            <a:extLst>
              <a:ext uri="{FF2B5EF4-FFF2-40B4-BE49-F238E27FC236}">
                <a16:creationId xmlns:a16="http://schemas.microsoft.com/office/drawing/2014/main" id="{81793B7E-E4CD-5148-B103-61B1C2A59929}"/>
              </a:ext>
            </a:extLst>
          </p:cNvPr>
          <p:cNvSpPr txBox="1">
            <a:spLocks/>
          </p:cNvSpPr>
          <p:nvPr/>
        </p:nvSpPr>
        <p:spPr>
          <a:xfrm>
            <a:off x="237870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25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 sz="2400">
                <a:latin typeface="+mj-lt"/>
              </a:rPr>
              <a:t>03</a:t>
            </a:r>
          </a:p>
        </p:txBody>
      </p:sp>
      <p:sp>
        <p:nvSpPr>
          <p:cNvPr id="60" name="Google Shape;506;p61">
            <a:extLst>
              <a:ext uri="{FF2B5EF4-FFF2-40B4-BE49-F238E27FC236}">
                <a16:creationId xmlns:a16="http://schemas.microsoft.com/office/drawing/2014/main" id="{D41FBF9B-4887-BE46-8879-18C87473A99C}"/>
              </a:ext>
            </a:extLst>
          </p:cNvPr>
          <p:cNvSpPr txBox="1">
            <a:spLocks/>
          </p:cNvSpPr>
          <p:nvPr/>
        </p:nvSpPr>
        <p:spPr>
          <a:xfrm>
            <a:off x="5724450" y="3082738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25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"/>
              <a:buNone/>
              <a:defRPr sz="30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 sz="2400">
                <a:latin typeface="+mj-lt"/>
              </a:rPr>
              <a:t>04</a:t>
            </a:r>
          </a:p>
        </p:txBody>
      </p:sp>
      <p:sp>
        <p:nvSpPr>
          <p:cNvPr id="61" name="Google Shape;499;p61">
            <a:extLst>
              <a:ext uri="{FF2B5EF4-FFF2-40B4-BE49-F238E27FC236}">
                <a16:creationId xmlns:a16="http://schemas.microsoft.com/office/drawing/2014/main" id="{59CC2DB5-60BA-AD4E-97ED-D593AFBFA9DD}"/>
              </a:ext>
            </a:extLst>
          </p:cNvPr>
          <p:cNvSpPr txBox="1">
            <a:spLocks/>
          </p:cNvSpPr>
          <p:nvPr/>
        </p:nvSpPr>
        <p:spPr>
          <a:xfrm>
            <a:off x="5000999" y="3723950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sz="1800" dirty="0">
                <a:latin typeface="+mj-lt"/>
              </a:rPr>
              <a:t>OBC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2E9583-C1EC-84AD-275B-2FA0A714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515" y="417042"/>
            <a:ext cx="713593" cy="7728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06DCDEC-B419-56A2-A456-0CE6D70FB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929" y="476249"/>
            <a:ext cx="713593" cy="71359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EE12E35-095E-4A2C-F24B-18D2E3459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50" y="593587"/>
            <a:ext cx="815486" cy="5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545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+mn-lt"/>
                <a:ea typeface="Times New Roman"/>
                <a:cs typeface="Times New Roman"/>
                <a:sym typeface="Times New Roman"/>
              </a:rPr>
              <a:t>On-board computer</a:t>
            </a:r>
            <a:endParaRPr lang="zh-TW" altLang="en-US" dirty="0">
              <a:latin typeface="+mn-lt"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Microsoft JhengHei" panose="020B0604030504040204" pitchFamily="34" charset="-120"/>
                <a:cs typeface="Times New Roman"/>
                <a:sym typeface="Times New Roman"/>
              </a:rPr>
              <a:t>Introduction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8" y="1762275"/>
            <a:ext cx="8589037" cy="2298300"/>
          </a:xfrm>
        </p:spPr>
        <p:txBody>
          <a:bodyPr/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Consists of two parts, Raspberry Pi 3 Model A+ and Raspberry Pi Zero 2W.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Raspberry Pi 3 Model A+ capturing images using the Raspberry Pi Camera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Raspberry Pi Zero 2W handles other sensors</a:t>
            </a:r>
            <a:endParaRPr lang="en-US" altLang="zh-TW" sz="2400" dirty="0">
              <a:solidFill>
                <a:schemeClr val="bg1"/>
              </a:solidFill>
              <a:latin typeface="+mn-lt"/>
            </a:endParaRP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1800" dirty="0">
              <a:solidFill>
                <a:schemeClr val="bg1"/>
              </a:solidFill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2" name="Google Shape;101;p19">
            <a:extLst>
              <a:ext uri="{FF2B5EF4-FFF2-40B4-BE49-F238E27FC236}">
                <a16:creationId xmlns:a16="http://schemas.microsoft.com/office/drawing/2014/main" id="{6A853AAA-662E-8A9A-3394-7B2E0DE5B28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852" y="2801815"/>
            <a:ext cx="2306148" cy="189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2;p19">
            <a:extLst>
              <a:ext uri="{FF2B5EF4-FFF2-40B4-BE49-F238E27FC236}">
                <a16:creationId xmlns:a16="http://schemas.microsoft.com/office/drawing/2014/main" id="{E35B4ED3-225C-5316-522E-582D7E08805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184" y="3341077"/>
            <a:ext cx="2227385" cy="110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95EDD02-872A-FBFE-D597-E9A7F73B3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D27921-3332-E9EA-B3BE-AA8E5FC2E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570F8A5-8FCC-13F5-5EC3-7D0BF043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19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+mn-lt"/>
                <a:ea typeface="Times New Roman"/>
                <a:cs typeface="Times New Roman"/>
                <a:sym typeface="Times New Roman"/>
              </a:rPr>
              <a:t>On-board computer</a:t>
            </a:r>
            <a:endParaRPr lang="zh-TW" altLang="en-US" dirty="0">
              <a:latin typeface="+mn-lt"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Microsoft JhengHei" panose="020B0604030504040204" pitchFamily="34" charset="-120"/>
              </a:rPr>
              <a:t>Program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79" y="1762275"/>
            <a:ext cx="8225621" cy="229830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  <a:latin typeface="+mn-lt"/>
                <a:cs typeface="Times New Roman"/>
                <a:sym typeface="Times New Roman"/>
              </a:rPr>
              <a:t>On the Raspberry Pi Zero 2W, three programs will be automatically executed: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gpspress_print.py</a:t>
            </a:r>
            <a:r>
              <a:rPr lang="en-US" altLang="zh-TW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: Reads GPS longitude, latitude, and altitude, along with barometric, temperature and humidity data.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gpsprint.py</a:t>
            </a:r>
            <a:r>
              <a:rPr lang="en-US" altLang="zh-TW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: Only reads GPS longitude and latitude in case altitude data is missing.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mpu6050_raw.py: Reads three-axis acceleration and angular velocity data.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+mn-lt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On the Raspberry Pi 3 Model A+, the program "</a:t>
            </a:r>
            <a:r>
              <a:rPr lang="en-US" altLang="zh-TW" dirty="0" err="1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camera.py</a:t>
            </a:r>
            <a:r>
              <a:rPr lang="en-US" altLang="zh-TW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" will be automatically executed.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camera.py</a:t>
            </a:r>
            <a:r>
              <a:rPr lang="en-US" altLang="zh-TW" dirty="0">
                <a:solidFill>
                  <a:schemeClr val="bg1"/>
                </a:solidFill>
                <a:latin typeface="+mn-lt"/>
                <a:ea typeface="Times New Roman"/>
                <a:cs typeface="Times New Roman"/>
                <a:sym typeface="Times New Roman"/>
              </a:rPr>
              <a:t>: Record videos after startup, until the satellite loses power, and it will save a file every minute</a:t>
            </a:r>
            <a:endParaRPr kumimoji="1" lang="en-US" altLang="zh-TW" dirty="0">
              <a:solidFill>
                <a:schemeClr val="bg1"/>
              </a:solidFill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F7B0D62-9B92-B57C-E5F3-53BDADE4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CA862A-EC90-115F-42AB-110453D43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31E4BBE-579B-EC21-780A-696B9BE2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0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+mn-lt"/>
                <a:ea typeface="Times New Roman"/>
                <a:cs typeface="Times New Roman"/>
                <a:sym typeface="Times New Roman"/>
              </a:rPr>
              <a:t>On-board computer</a:t>
            </a:r>
            <a:endParaRPr lang="zh-TW" altLang="en-US" dirty="0">
              <a:latin typeface="+mn-lt"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Microsoft JhengHei" panose="020B0604030504040204" pitchFamily="34" charset="-120"/>
              </a:rPr>
              <a:t>Data Processing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931B88F-4538-0412-638D-10E21BF8CF87}"/>
              </a:ext>
            </a:extLst>
          </p:cNvPr>
          <p:cNvGrpSpPr>
            <a:grpSpLocks noChangeAspect="1"/>
          </p:cNvGrpSpPr>
          <p:nvPr/>
        </p:nvGrpSpPr>
        <p:grpSpPr>
          <a:xfrm>
            <a:off x="713225" y="1655625"/>
            <a:ext cx="7839608" cy="3241293"/>
            <a:chOff x="387318" y="1720825"/>
            <a:chExt cx="9861763" cy="407735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B88CA2-B503-F67C-7F2D-432087EFB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318" y="2336622"/>
              <a:ext cx="4020111" cy="197195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8E17CF9-3736-546E-C616-F124D46D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336" y="1720825"/>
              <a:ext cx="5515745" cy="113363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E34F39B-F723-F47D-38F3-D1940910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1268" y="3413097"/>
              <a:ext cx="5344271" cy="1924318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81576D7-D6E2-490F-CC83-CD74417C4419}"/>
                </a:ext>
              </a:extLst>
            </p:cNvPr>
            <p:cNvSpPr txBox="1"/>
            <p:nvPr/>
          </p:nvSpPr>
          <p:spPr>
            <a:xfrm>
              <a:off x="757886" y="4331313"/>
              <a:ext cx="3278974" cy="3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NEO-6m GPS data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B6B0CDF-FFF1-27DB-D231-BF4E65A40D5F}"/>
                </a:ext>
              </a:extLst>
            </p:cNvPr>
            <p:cNvSpPr txBox="1"/>
            <p:nvPr/>
          </p:nvSpPr>
          <p:spPr>
            <a:xfrm>
              <a:off x="5765984" y="2854459"/>
              <a:ext cx="3278974" cy="3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Bmp280 data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BFD10EA-532E-B4F1-2E6C-B0B12517087C}"/>
                </a:ext>
              </a:extLst>
            </p:cNvPr>
            <p:cNvSpPr txBox="1"/>
            <p:nvPr/>
          </p:nvSpPr>
          <p:spPr>
            <a:xfrm>
              <a:off x="5783917" y="5411014"/>
              <a:ext cx="3278974" cy="3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Mpu6050 data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77D59320-BF53-3F6E-EDB3-2BED93826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8A4DA2A-8D16-DE5D-BC37-8EC8DFB1F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D3659D5-63A0-47D6-C4D1-A5F988CB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127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+mn-lt"/>
                <a:ea typeface="Times New Roman"/>
                <a:cs typeface="Times New Roman"/>
                <a:sym typeface="Times New Roman"/>
              </a:rPr>
              <a:t>On-board computer</a:t>
            </a:r>
            <a:endParaRPr lang="zh-TW" altLang="en-US" dirty="0">
              <a:latin typeface="+mn-lt"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US" altLang="zh-TW" dirty="0">
                <a:latin typeface="+mn-lt"/>
                <a:ea typeface="Microsoft JhengHei" panose="020B0604030504040204" pitchFamily="34" charset="-120"/>
              </a:rPr>
              <a:t>Data Processing</a:t>
            </a:r>
            <a:endParaRPr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CB86C6A2-1CD8-9B87-CBA2-8257801FBA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17994" y="1226192"/>
            <a:ext cx="2731369" cy="30635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5188E4C-9F05-B577-46CB-85E3B763EB9B}"/>
              </a:ext>
            </a:extLst>
          </p:cNvPr>
          <p:cNvSpPr txBox="1"/>
          <p:nvPr/>
        </p:nvSpPr>
        <p:spPr>
          <a:xfrm>
            <a:off x="4944191" y="4317552"/>
            <a:ext cx="3278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GPS mapping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0A73C99-7040-2DD9-DF26-3702C9225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493" y="599226"/>
            <a:ext cx="501815" cy="5434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131C610-E140-804B-EC07-30ED15F48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963" y="620043"/>
            <a:ext cx="501815" cy="50181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6C41731-AE07-0832-66A7-2C6B905C8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00613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36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5">
            <a:extLst>
              <a:ext uri="{FF2B5EF4-FFF2-40B4-BE49-F238E27FC236}">
                <a16:creationId xmlns:a16="http://schemas.microsoft.com/office/drawing/2014/main" id="{A5ABB9C2-5AA4-267A-E214-8CE13BFC2C88}"/>
              </a:ext>
            </a:extLst>
          </p:cNvPr>
          <p:cNvSpPr txBox="1">
            <a:spLocks/>
          </p:cNvSpPr>
          <p:nvPr/>
        </p:nvSpPr>
        <p:spPr>
          <a:xfrm>
            <a:off x="921216" y="2344200"/>
            <a:ext cx="7551113" cy="106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Thank for listening</a:t>
            </a:r>
          </a:p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感謝聆聽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2F16B58-E654-32C7-04C6-60B5D37D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641" y="676904"/>
            <a:ext cx="1247668" cy="135118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8AE0366-0734-EA3B-121E-7247CCB1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06" y="676904"/>
            <a:ext cx="1268563" cy="126856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49AD7C7-8E05-162E-0BF4-BF65BB17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630" y="796406"/>
            <a:ext cx="1562854" cy="104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90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4101300" y="1512650"/>
            <a:ext cx="941400" cy="841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480646" y="2694886"/>
            <a:ext cx="818270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2400" dirty="0">
                <a:latin typeface="+mn-lt"/>
              </a:rPr>
              <a:t>Mission Definition &amp; </a:t>
            </a:r>
            <a:r>
              <a:rPr lang="en-US" altLang="zh-TW" sz="24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br>
              <a:rPr lang="zh-TW" altLang="zh-TW" sz="24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TW" sz="2400" dirty="0">
              <a:latin typeface="+mn-lt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 idx="2"/>
          </p:nvPr>
        </p:nvSpPr>
        <p:spPr>
          <a:xfrm>
            <a:off x="4121550" y="1613450"/>
            <a:ext cx="900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Team members</a:t>
            </a:r>
            <a:endParaRPr lang="zh-TW" altLang="en-US" dirty="0"/>
          </a:p>
        </p:txBody>
      </p:sp>
      <p:sp>
        <p:nvSpPr>
          <p:cNvPr id="2" name="Google Shape;304;p44">
            <a:extLst>
              <a:ext uri="{FF2B5EF4-FFF2-40B4-BE49-F238E27FC236}">
                <a16:creationId xmlns:a16="http://schemas.microsoft.com/office/drawing/2014/main" id="{BA8747E1-0138-1C98-0BBE-3D9623957135}"/>
              </a:ext>
            </a:extLst>
          </p:cNvPr>
          <p:cNvSpPr txBox="1">
            <a:spLocks/>
          </p:cNvSpPr>
          <p:nvPr/>
        </p:nvSpPr>
        <p:spPr>
          <a:xfrm>
            <a:off x="3447812" y="3586038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altLang="zh-TW" sz="1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Su</a:t>
            </a:r>
            <a:r>
              <a:rPr lang="en-US" altLang="zh-TW" sz="1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Yin-Rui</a:t>
            </a: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Ubuntu" panose="020B0504030602030204" pitchFamily="34" charset="0"/>
              </a:rPr>
              <a:t>OBC/Payload</a:t>
            </a:r>
            <a:endParaRPr lang="en-US" altLang="zh-TW" sz="1600" dirty="0">
              <a:solidFill>
                <a:schemeClr val="bg1"/>
              </a:solidFill>
            </a:endParaRPr>
          </a:p>
        </p:txBody>
      </p:sp>
      <p:sp>
        <p:nvSpPr>
          <p:cNvPr id="3" name="Google Shape;305;p44">
            <a:extLst>
              <a:ext uri="{FF2B5EF4-FFF2-40B4-BE49-F238E27FC236}">
                <a16:creationId xmlns:a16="http://schemas.microsoft.com/office/drawing/2014/main" id="{0ECFA78A-F7BB-464A-BD66-FD55A7339AC1}"/>
              </a:ext>
            </a:extLst>
          </p:cNvPr>
          <p:cNvSpPr txBox="1">
            <a:spLocks/>
          </p:cNvSpPr>
          <p:nvPr/>
        </p:nvSpPr>
        <p:spPr>
          <a:xfrm>
            <a:off x="921520" y="3586038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Chen, Han-</a:t>
            </a:r>
            <a:r>
              <a:rPr lang="en-US" altLang="zh-TW" sz="1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Kun</a:t>
            </a:r>
            <a:r>
              <a:rPr lang="en-US" dirty="0">
                <a:solidFill>
                  <a:schemeClr val="bg1"/>
                </a:solidFill>
              </a:rPr>
              <a:t> PM/STR/EPS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4" name="Google Shape;306;p44">
            <a:extLst>
              <a:ext uri="{FF2B5EF4-FFF2-40B4-BE49-F238E27FC236}">
                <a16:creationId xmlns:a16="http://schemas.microsoft.com/office/drawing/2014/main" id="{B5CBBDEB-181D-9E31-CC29-E5430565B2CA}"/>
              </a:ext>
            </a:extLst>
          </p:cNvPr>
          <p:cNvSpPr txBox="1">
            <a:spLocks/>
          </p:cNvSpPr>
          <p:nvPr/>
        </p:nvSpPr>
        <p:spPr>
          <a:xfrm>
            <a:off x="6118500" y="3586038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Kuan</a:t>
            </a:r>
            <a:r>
              <a:rPr lang="en-US" altLang="zh-TW" sz="1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Ching-</a:t>
            </a:r>
            <a:r>
              <a:rPr lang="en-US" altLang="zh-TW" sz="1400" b="0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Jui</a:t>
            </a:r>
            <a:endParaRPr lang="en-US" altLang="zh-TW" sz="14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Ubuntu" panose="020B0504030602030204" pitchFamily="34" charset="0"/>
              </a:rPr>
              <a:t>OBC/GPS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A5CE86-296C-CBB2-1F86-340856E39A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12" y="1874263"/>
            <a:ext cx="2021316" cy="151598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14CC730-B61B-6518-7C87-4103BABB7A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2494" y="1803250"/>
            <a:ext cx="2019012" cy="1537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E045A62-7814-FBB3-9361-952F52A1CB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500" y="1803250"/>
            <a:ext cx="2305500" cy="15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Mission Definition</a:t>
            </a:r>
            <a:endParaRPr lang="zh-TW" altLang="en-US" dirty="0"/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B73911DF-A181-E25B-5811-3C22DCD853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961721"/>
              </p:ext>
            </p:extLst>
          </p:nvPr>
        </p:nvGraphicFramePr>
        <p:xfrm>
          <a:off x="1195754" y="1050712"/>
          <a:ext cx="6752492" cy="358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0D7E9842-99C3-137B-48FF-3D258D98123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262" y="1340827"/>
            <a:ext cx="808892" cy="8088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9E267D8-5252-5DBE-8AC0-26366C99844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688" y="2516523"/>
            <a:ext cx="720000" cy="72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CE867C-8767-A18A-08EE-71752BE583E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708" y="3541473"/>
            <a:ext cx="720000" cy="72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92D764-A3FF-DB38-3C03-6625F3E29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5493" y="676904"/>
            <a:ext cx="501815" cy="5434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AD84A3-4E82-A851-D004-C802473517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963" y="697721"/>
            <a:ext cx="501815" cy="50181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A12703C-F618-E90B-1BBF-5E91C97E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778291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30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CCD85CCD-E9DE-72CC-F546-5DCD823F50EA}"/>
              </a:ext>
            </a:extLst>
          </p:cNvPr>
          <p:cNvSpPr/>
          <p:nvPr/>
        </p:nvSpPr>
        <p:spPr>
          <a:xfrm>
            <a:off x="720000" y="1160585"/>
            <a:ext cx="7704000" cy="3537889"/>
          </a:xfrm>
          <a:prstGeom prst="roundRect">
            <a:avLst/>
          </a:prstGeom>
          <a:solidFill>
            <a:srgbClr val="FFFFFF">
              <a:alpha val="7294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7450C05-7AA7-68AF-1A04-06E82CAB6F23}"/>
              </a:ext>
            </a:extLst>
          </p:cNvPr>
          <p:cNvSpPr txBox="1"/>
          <p:nvPr/>
        </p:nvSpPr>
        <p:spPr>
          <a:xfrm>
            <a:off x="1024800" y="1174761"/>
            <a:ext cx="259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SIGHT CubeSat</a:t>
            </a:r>
            <a:endParaRPr kumimoji="1" lang="zh-TW" altLang="en-US" sz="20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4E2378C-D1B6-BE4B-7A7A-251934E0AB64}"/>
              </a:ext>
            </a:extLst>
          </p:cNvPr>
          <p:cNvSpPr/>
          <p:nvPr/>
        </p:nvSpPr>
        <p:spPr>
          <a:xfrm>
            <a:off x="1024800" y="1699845"/>
            <a:ext cx="1793630" cy="11217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/>
              <a:t>STR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8333902-DB23-CBE1-9916-917DB7C27B2F}"/>
              </a:ext>
            </a:extLst>
          </p:cNvPr>
          <p:cNvSpPr/>
          <p:nvPr/>
        </p:nvSpPr>
        <p:spPr>
          <a:xfrm>
            <a:off x="3675185" y="1699845"/>
            <a:ext cx="1793630" cy="11217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/>
              <a:t>EPS</a:t>
            </a:r>
          </a:p>
          <a:p>
            <a:pPr algn="ctr"/>
            <a:r>
              <a:rPr kumimoji="1" lang="en-US" altLang="zh-TW" dirty="0"/>
              <a:t>18650 battery</a:t>
            </a:r>
          </a:p>
          <a:p>
            <a:pPr algn="ctr"/>
            <a:r>
              <a:rPr kumimoji="1" lang="en-US" altLang="zh-TW" dirty="0"/>
              <a:t>TP4056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EE8BE83-F20E-79E3-AE45-1E6BA378B849}"/>
              </a:ext>
            </a:extLst>
          </p:cNvPr>
          <p:cNvSpPr/>
          <p:nvPr/>
        </p:nvSpPr>
        <p:spPr>
          <a:xfrm>
            <a:off x="1024800" y="3366719"/>
            <a:ext cx="1793630" cy="1121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/>
              <a:t>OBC</a:t>
            </a:r>
          </a:p>
          <a:p>
            <a:pPr algn="ctr"/>
            <a:r>
              <a:rPr kumimoji="1" lang="en-US" altLang="zh-TW" dirty="0"/>
              <a:t>Raspberry Pi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B3BBBDA0-A87E-AFB7-5EF5-DA7C0E837A12}"/>
              </a:ext>
            </a:extLst>
          </p:cNvPr>
          <p:cNvSpPr/>
          <p:nvPr/>
        </p:nvSpPr>
        <p:spPr>
          <a:xfrm>
            <a:off x="3675185" y="3366719"/>
            <a:ext cx="1793630" cy="11217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/>
              <a:t>GPS 2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C7C5D92-9F39-16C4-FBF8-3C30327EFBBC}"/>
              </a:ext>
            </a:extLst>
          </p:cNvPr>
          <p:cNvSpPr/>
          <p:nvPr/>
        </p:nvSpPr>
        <p:spPr>
          <a:xfrm>
            <a:off x="6049592" y="1699845"/>
            <a:ext cx="1793630" cy="2788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/>
              <a:t>Payload</a:t>
            </a:r>
          </a:p>
          <a:p>
            <a:pPr algn="ctr"/>
            <a:endParaRPr kumimoji="1" lang="en-US" altLang="zh-TW" sz="1800" dirty="0"/>
          </a:p>
          <a:p>
            <a:pPr algn="ctr"/>
            <a:endParaRPr kumimoji="1" lang="en-US" altLang="zh-TW" sz="1800" dirty="0"/>
          </a:p>
          <a:p>
            <a:pPr algn="ctr"/>
            <a:endParaRPr kumimoji="1" lang="en-US" altLang="zh-TW" sz="1800" dirty="0"/>
          </a:p>
          <a:p>
            <a:pPr algn="ctr"/>
            <a:endParaRPr kumimoji="1" lang="en-US" altLang="zh-TW" sz="1800" dirty="0"/>
          </a:p>
          <a:p>
            <a:pPr algn="ctr"/>
            <a:endParaRPr kumimoji="1" lang="en-US" altLang="zh-TW" sz="1800" dirty="0"/>
          </a:p>
          <a:p>
            <a:pPr algn="ctr"/>
            <a:endParaRPr kumimoji="1" lang="en-US" altLang="zh-TW" sz="1800" dirty="0"/>
          </a:p>
          <a:p>
            <a:pPr algn="ctr"/>
            <a:endParaRPr kumimoji="1" lang="en-US" altLang="zh-TW" sz="1800" dirty="0"/>
          </a:p>
          <a:p>
            <a:pPr algn="ctr"/>
            <a:endParaRPr kumimoji="1" lang="en-US" altLang="zh-TW" sz="1800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F1A50314-C721-95BA-8808-F16AABE7924E}"/>
              </a:ext>
            </a:extLst>
          </p:cNvPr>
          <p:cNvSpPr/>
          <p:nvPr/>
        </p:nvSpPr>
        <p:spPr>
          <a:xfrm>
            <a:off x="6299193" y="2231783"/>
            <a:ext cx="1294428" cy="27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BMP280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40B8E440-EDA2-7CCB-6DB8-29FF855E4683}"/>
              </a:ext>
            </a:extLst>
          </p:cNvPr>
          <p:cNvSpPr/>
          <p:nvPr/>
        </p:nvSpPr>
        <p:spPr>
          <a:xfrm>
            <a:off x="6299193" y="2607653"/>
            <a:ext cx="1294428" cy="27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DHT22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64C42C00-7238-4C72-15F1-7A106773CD05}"/>
              </a:ext>
            </a:extLst>
          </p:cNvPr>
          <p:cNvSpPr/>
          <p:nvPr/>
        </p:nvSpPr>
        <p:spPr>
          <a:xfrm>
            <a:off x="6299193" y="2999643"/>
            <a:ext cx="1294428" cy="27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GL300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2968F040-25FE-7034-C130-BAB4B55A0B94}"/>
              </a:ext>
            </a:extLst>
          </p:cNvPr>
          <p:cNvSpPr/>
          <p:nvPr/>
        </p:nvSpPr>
        <p:spPr>
          <a:xfrm>
            <a:off x="6299193" y="3391633"/>
            <a:ext cx="1294428" cy="27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NEO 6M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C55E9F33-9114-E59A-0EAA-DDC3526B8CC1}"/>
              </a:ext>
            </a:extLst>
          </p:cNvPr>
          <p:cNvSpPr/>
          <p:nvPr/>
        </p:nvSpPr>
        <p:spPr>
          <a:xfrm>
            <a:off x="6299193" y="3770068"/>
            <a:ext cx="1294428" cy="27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Pi Camera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9C040002-3B00-9161-D216-E327F1219418}"/>
              </a:ext>
            </a:extLst>
          </p:cNvPr>
          <p:cNvSpPr/>
          <p:nvPr/>
        </p:nvSpPr>
        <p:spPr>
          <a:xfrm>
            <a:off x="6299193" y="4143739"/>
            <a:ext cx="1294428" cy="2769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MPU6050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919476-D432-80EF-2FA4-C2B6D7E5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93" y="536228"/>
            <a:ext cx="501815" cy="5434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05EB92-2EEC-2C73-C152-20798ECD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963" y="557045"/>
            <a:ext cx="501815" cy="50181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A0C9ECF-4B43-5E59-5B51-9EB68597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248" y="637615"/>
            <a:ext cx="573468" cy="38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158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4101300" y="1512650"/>
            <a:ext cx="941400" cy="841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480646" y="2694886"/>
            <a:ext cx="8182708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2400" dirty="0">
                <a:latin typeface="+mn-lt"/>
              </a:rPr>
              <a:t>STR &amp; </a:t>
            </a:r>
            <a:r>
              <a:rPr lang="en-US" altLang="zh-TW" sz="24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EPS</a:t>
            </a:r>
            <a:br>
              <a:rPr lang="zh-TW" altLang="zh-TW" sz="24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TW" sz="2400" dirty="0">
              <a:latin typeface="+mn-lt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 idx="2"/>
          </p:nvPr>
        </p:nvSpPr>
        <p:spPr>
          <a:xfrm>
            <a:off x="4121550" y="1613450"/>
            <a:ext cx="900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708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911F7BE-9C9E-1AC1-A459-2DA531B1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Introduction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E4F411-4D26-B236-BAE4-D9414A4B8B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705" y="593674"/>
            <a:ext cx="7772400" cy="3956151"/>
          </a:xfrm>
          <a:prstGeom prst="rect">
            <a:avLst/>
          </a:prstGeom>
        </p:spPr>
      </p:pic>
      <p:sp>
        <p:nvSpPr>
          <p:cNvPr id="8" name="副標題 4">
            <a:extLst>
              <a:ext uri="{FF2B5EF4-FFF2-40B4-BE49-F238E27FC236}">
                <a16:creationId xmlns:a16="http://schemas.microsoft.com/office/drawing/2014/main" id="{C75E2685-A135-28CE-315D-06D42DB00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762275"/>
            <a:ext cx="5371052" cy="2298300"/>
          </a:xfrm>
        </p:spPr>
        <p:txBody>
          <a:bodyPr/>
          <a:lstStyle/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 6061 material</a:t>
            </a: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Manufactured by German 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Datron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NEO+ digital processing machine</a:t>
            </a:r>
          </a:p>
          <a:p>
            <a:pPr marL="4826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Fusion 360 modeling, tool path design</a:t>
            </a:r>
          </a:p>
        </p:txBody>
      </p:sp>
    </p:spTree>
    <p:extLst>
      <p:ext uri="{BB962C8B-B14F-4D97-AF65-F5344CB8AC3E}">
        <p14:creationId xmlns:p14="http://schemas.microsoft.com/office/powerpoint/2010/main" val="336412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40AEE46F-E269-CB2C-C024-74BF62E3CDE5}"/>
              </a:ext>
            </a:extLst>
          </p:cNvPr>
          <p:cNvSpPr txBox="1">
            <a:spLocks/>
          </p:cNvSpPr>
          <p:nvPr/>
        </p:nvSpPr>
        <p:spPr>
          <a:xfrm>
            <a:off x="713225" y="1082925"/>
            <a:ext cx="4866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"/>
              <a:buNone/>
              <a:defRPr sz="28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FCD83A0-0203-6B6F-0FB9-193653861B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304" y="1251829"/>
            <a:ext cx="3519787" cy="26398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B794A58-DA05-0A91-D154-FE3B094900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82" y="1018531"/>
            <a:ext cx="5300980" cy="33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7578"/>
      </p:ext>
    </p:extLst>
  </p:cSld>
  <p:clrMapOvr>
    <a:masterClrMapping/>
  </p:clrMapOvr>
</p:sld>
</file>

<file path=ppt/theme/theme1.xml><?xml version="1.0" encoding="utf-8"?>
<a:theme xmlns:a="http://schemas.openxmlformats.org/drawingml/2006/main" name="It's Night Time! by Slidesgo">
  <a:themeElements>
    <a:clrScheme name="Simple Light">
      <a:dk1>
        <a:srgbClr val="161616"/>
      </a:dk1>
      <a:lt1>
        <a:srgbClr val="FFFFFF"/>
      </a:lt1>
      <a:dk2>
        <a:srgbClr val="D6A52F"/>
      </a:dk2>
      <a:lt2>
        <a:srgbClr val="573717"/>
      </a:lt2>
      <a:accent1>
        <a:srgbClr val="0D3B55"/>
      </a:accent1>
      <a:accent2>
        <a:srgbClr val="26587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577</Words>
  <Application>Microsoft Macintosh PowerPoint</Application>
  <PresentationFormat>如螢幕大小 (16:9)</PresentationFormat>
  <Paragraphs>133</Paragraphs>
  <Slides>24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5" baseType="lpstr">
      <vt:lpstr>Arial</vt:lpstr>
      <vt:lpstr>Albert Sans</vt:lpstr>
      <vt:lpstr>Anaheim</vt:lpstr>
      <vt:lpstr>Consolas</vt:lpstr>
      <vt:lpstr>Times New Roman</vt:lpstr>
      <vt:lpstr>Microsoft JhengHei</vt:lpstr>
      <vt:lpstr>Archivo</vt:lpstr>
      <vt:lpstr>Ubuntu</vt:lpstr>
      <vt:lpstr>Bebas Neue</vt:lpstr>
      <vt:lpstr>PT Sans</vt:lpstr>
      <vt:lpstr>It's Night Time! by Slidesgo</vt:lpstr>
      <vt:lpstr>SIGHT CubeSat</vt:lpstr>
      <vt:lpstr>PowerPoint 簡報</vt:lpstr>
      <vt:lpstr>Mission Definition &amp; System Architecture </vt:lpstr>
      <vt:lpstr>Team members</vt:lpstr>
      <vt:lpstr>Mission Definition</vt:lpstr>
      <vt:lpstr>System Architecture</vt:lpstr>
      <vt:lpstr>STR &amp; EPS </vt:lpstr>
      <vt:lpstr>STR</vt:lpstr>
      <vt:lpstr>PowerPoint 簡報</vt:lpstr>
      <vt:lpstr>EPS</vt:lpstr>
      <vt:lpstr>Payload &amp; GPS</vt:lpstr>
      <vt:lpstr>Payload-MPU6050</vt:lpstr>
      <vt:lpstr>Payload-MPU6050</vt:lpstr>
      <vt:lpstr>Payload-MPU6050</vt:lpstr>
      <vt:lpstr>Payload-BMP280</vt:lpstr>
      <vt:lpstr>Payload-DHT22</vt:lpstr>
      <vt:lpstr>Payload-Pi Camera</vt:lpstr>
      <vt:lpstr>Payload-NEO-6m GPS Tracker (GPS1)</vt:lpstr>
      <vt:lpstr>OBC</vt:lpstr>
      <vt:lpstr>On-board computer</vt:lpstr>
      <vt:lpstr>On-board computer</vt:lpstr>
      <vt:lpstr>On-board computer</vt:lpstr>
      <vt:lpstr>On-board computer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立方衛星任務設計競賽</dc:title>
  <cp:lastModifiedBy>陳翰琨 (110607518)</cp:lastModifiedBy>
  <cp:revision>19</cp:revision>
  <dcterms:modified xsi:type="dcterms:W3CDTF">2023-08-24T14:51:22Z</dcterms:modified>
</cp:coreProperties>
</file>